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0" r:id="rId1"/>
  </p:sldMasterIdLst>
  <p:notesMasterIdLst>
    <p:notesMasterId r:id="rId14"/>
  </p:notesMasterIdLst>
  <p:sldIdLst>
    <p:sldId id="261" r:id="rId2"/>
    <p:sldId id="256" r:id="rId3"/>
    <p:sldId id="262" r:id="rId4"/>
    <p:sldId id="257" r:id="rId5"/>
    <p:sldId id="259" r:id="rId6"/>
    <p:sldId id="258" r:id="rId7"/>
    <p:sldId id="260" r:id="rId8"/>
    <p:sldId id="265" r:id="rId9"/>
    <p:sldId id="267" r:id="rId10"/>
    <p:sldId id="264" r:id="rId11"/>
    <p:sldId id="263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58">
          <p15:clr>
            <a:srgbClr val="A4A3A4"/>
          </p15:clr>
        </p15:guide>
        <p15:guide id="2" orient="horz" pos="234">
          <p15:clr>
            <a:srgbClr val="A4A3A4"/>
          </p15:clr>
        </p15:guide>
        <p15:guide id="3" pos="2984">
          <p15:clr>
            <a:srgbClr val="A4A3A4"/>
          </p15:clr>
        </p15:guide>
        <p15:guide id="4" pos="445">
          <p15:clr>
            <a:srgbClr val="A4A3A4"/>
          </p15:clr>
        </p15:guide>
        <p15:guide id="5" pos="547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llen" initials="E" lastIdx="67" clrIdx="0"/>
  <p:cmAuthor id="1" name="Michael Laskoe" initials="ML" lastIdx="41" clrIdx="1"/>
  <p:cmAuthor id="2" name="MLaskoe" initials="M" lastIdx="7" clrIdx="2"/>
  <p:cmAuthor id="3" name="Ellen von Fange" initials="EvF" lastIdx="6" clrIdx="3">
    <p:extLst>
      <p:ext uri="{19B8F6BF-5375-455C-9EA6-DF929625EA0E}">
        <p15:presenceInfo xmlns:p15="http://schemas.microsoft.com/office/powerpoint/2012/main" userId="Ellen von Fang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8F"/>
    <a:srgbClr val="699A44"/>
    <a:srgbClr val="AA4929"/>
    <a:srgbClr val="564B3C"/>
    <a:srgbClr val="006C55"/>
    <a:srgbClr val="6C271B"/>
    <a:srgbClr val="D9EFFF"/>
    <a:srgbClr val="DE0404"/>
    <a:srgbClr val="A7D9FF"/>
    <a:srgbClr val="85C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3" autoAdjust="0"/>
    <p:restoredTop sz="84452" autoAdjust="0"/>
  </p:normalViewPr>
  <p:slideViewPr>
    <p:cSldViewPr snapToGrid="0">
      <p:cViewPr varScale="1">
        <p:scale>
          <a:sx n="105" d="100"/>
          <a:sy n="105" d="100"/>
        </p:scale>
        <p:origin x="1248" y="102"/>
      </p:cViewPr>
      <p:guideLst>
        <p:guide orient="horz" pos="4258"/>
        <p:guide orient="horz" pos="234"/>
        <p:guide pos="2984"/>
        <p:guide pos="445"/>
        <p:guide pos="5475"/>
      </p:guideLst>
    </p:cSldViewPr>
  </p:slideViewPr>
  <p:outlineViewPr>
    <p:cViewPr>
      <p:scale>
        <a:sx n="33" d="100"/>
        <a:sy n="33" d="100"/>
      </p:scale>
      <p:origin x="0" y="6234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AF61-D14F-4717-8D77-0DAA87192FCA}" type="datetimeFigureOut">
              <a:rPr lang="en-US" smtClean="0"/>
              <a:pPr/>
              <a:t>10/27/2016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FAC1B6-8FE0-45E9-812F-EE1397C9D9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5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AC1B6-8FE0-45E9-812F-EE1397C9D9F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589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706438" y="364098"/>
            <a:ext cx="7985126" cy="6745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4200" baseline="0">
                <a:latin typeface="Calibri Light" panose="020F0302020204030204" pitchFamily="34" charset="0"/>
              </a:defRPr>
            </a:lvl1pPr>
          </a:lstStyle>
          <a:p>
            <a:r>
              <a:rPr lang="en-US" sz="4000" dirty="0">
                <a:latin typeface="+mj-lt"/>
              </a:rPr>
              <a:t>Slide headline / presentation name here 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idx="4294967295"/>
          </p:nvPr>
        </p:nvSpPr>
        <p:spPr>
          <a:xfrm>
            <a:off x="706438" y="1263650"/>
            <a:ext cx="7980361" cy="406375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/>
            </a:lvl1pPr>
            <a:lvl2pPr>
              <a:defRPr/>
            </a:lvl2pPr>
            <a:lvl3pPr>
              <a:defRPr baseline="0"/>
            </a:lvl3pPr>
          </a:lstStyle>
          <a:p>
            <a:pPr lvl="0"/>
            <a:r>
              <a:rPr lang="en-US" sz="2800" b="1" dirty="0"/>
              <a:t>Subhead</a:t>
            </a:r>
            <a:endParaRPr lang="en-US" sz="3200" b="1" dirty="0"/>
          </a:p>
          <a:p>
            <a:pPr lvl="0"/>
            <a:r>
              <a:rPr lang="en-US" dirty="0"/>
              <a:t>Body text</a:t>
            </a:r>
          </a:p>
          <a:p>
            <a:pPr lvl="1"/>
            <a:r>
              <a:rPr lang="en-US" dirty="0"/>
              <a:t>First bullet point</a:t>
            </a:r>
          </a:p>
          <a:p>
            <a:pPr lvl="2"/>
            <a:r>
              <a:rPr lang="en-US" dirty="0"/>
              <a:t>Second bullet point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0"/>
            <a:ext cx="381740" cy="6858000"/>
          </a:xfrm>
          <a:prstGeom prst="rect">
            <a:avLst/>
          </a:prstGeom>
          <a:gradFill flip="none" rotWithShape="1">
            <a:gsLst>
              <a:gs pos="18000">
                <a:srgbClr val="699A44">
                  <a:shade val="30000"/>
                  <a:satMod val="115000"/>
                </a:srgbClr>
              </a:gs>
              <a:gs pos="49000">
                <a:srgbClr val="699A44">
                  <a:shade val="67500"/>
                  <a:satMod val="115000"/>
                </a:srgbClr>
              </a:gs>
              <a:gs pos="79000">
                <a:srgbClr val="699A44">
                  <a:shade val="100000"/>
                  <a:satMod val="115000"/>
                  <a:alpha val="62000"/>
                </a:srgb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6438" y="371475"/>
            <a:ext cx="7980362" cy="75598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517" y="5852607"/>
            <a:ext cx="1371600" cy="100304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693" y="6529073"/>
            <a:ext cx="1280160" cy="24964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200" kern="1200" spc="-100" baseline="0">
          <a:solidFill>
            <a:srgbClr val="00548F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Tx/>
        <a:buNone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46075" indent="-177800" algn="l" defTabSz="914400" rtl="0" eaLnBrk="1" latinLnBrk="0" hangingPunct="1">
        <a:spcBef>
          <a:spcPct val="20000"/>
        </a:spcBef>
        <a:buClr>
          <a:schemeClr val="tx1"/>
        </a:buClr>
        <a:buSzPct val="85000"/>
        <a:buFont typeface="Calibri" panose="020F050202020403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46125" indent="-177800" algn="l" defTabSz="914400" rtl="0" eaLnBrk="1" latinLnBrk="0" hangingPunct="1">
        <a:spcBef>
          <a:spcPct val="20000"/>
        </a:spcBef>
        <a:buClr>
          <a:schemeClr val="tx1"/>
        </a:buClr>
        <a:buSzPct val="90000"/>
        <a:buFont typeface="Calibri" panose="020F0502020204030204" pitchFamily="34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/>
              <a:t>Psychometric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06438" y="1134093"/>
            <a:ext cx="731633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What it is (not)?</a:t>
            </a:r>
          </a:p>
          <a:p>
            <a:endParaRPr lang="en-US" sz="2400" b="1" dirty="0"/>
          </a:p>
          <a:p>
            <a:r>
              <a:rPr lang="en-US" sz="2400" b="1" dirty="0"/>
              <a:t>Why should we consider it?</a:t>
            </a:r>
          </a:p>
          <a:p>
            <a:endParaRPr lang="en-US" sz="2400" b="1" dirty="0"/>
          </a:p>
          <a:p>
            <a:r>
              <a:rPr lang="en-US" sz="2400" b="1" dirty="0"/>
              <a:t>How were providers evaluated?</a:t>
            </a:r>
          </a:p>
          <a:p>
            <a:endParaRPr lang="en-US" sz="2400" b="1" dirty="0"/>
          </a:p>
          <a:p>
            <a:r>
              <a:rPr lang="en-US" sz="2400" b="1" dirty="0"/>
              <a:t>Who was evaluated?</a:t>
            </a:r>
          </a:p>
          <a:p>
            <a:endParaRPr lang="en-US" sz="2400" b="1" dirty="0"/>
          </a:p>
          <a:p>
            <a:r>
              <a:rPr lang="en-US" sz="2400" b="1" dirty="0"/>
              <a:t>Recommendation</a:t>
            </a:r>
          </a:p>
          <a:p>
            <a:endParaRPr lang="en-US" sz="2400" b="1" dirty="0"/>
          </a:p>
          <a:p>
            <a:r>
              <a:rPr lang="en-US" sz="2400" b="1" dirty="0"/>
              <a:t>How will it work at KR?</a:t>
            </a:r>
          </a:p>
          <a:p>
            <a:endParaRPr lang="en-US" sz="2400" b="1" dirty="0"/>
          </a:p>
          <a:p>
            <a:r>
              <a:rPr lang="en-US" sz="2400" b="1" dirty="0"/>
              <a:t>How to position with clients</a:t>
            </a:r>
          </a:p>
        </p:txBody>
      </p:sp>
    </p:spTree>
    <p:extLst>
      <p:ext uri="{BB962C8B-B14F-4D97-AF65-F5344CB8AC3E}">
        <p14:creationId xmlns:p14="http://schemas.microsoft.com/office/powerpoint/2010/main" val="2987378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Report*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383804" y="1593487"/>
            <a:ext cx="3066967" cy="390416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6789" y="1593487"/>
            <a:ext cx="2940982" cy="390416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56934" y="1593487"/>
            <a:ext cx="2853822" cy="390416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76942" y="5627915"/>
            <a:ext cx="43097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*Willis Towers Watson/Saville Leadership Profile</a:t>
            </a:r>
          </a:p>
        </p:txBody>
      </p:sp>
    </p:spTree>
    <p:extLst>
      <p:ext uri="{BB962C8B-B14F-4D97-AF65-F5344CB8AC3E}">
        <p14:creationId xmlns:p14="http://schemas.microsoft.com/office/powerpoint/2010/main" val="2852892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How to position with our clients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06438" y="1294823"/>
            <a:ext cx="7980361" cy="4647293"/>
          </a:xfrm>
        </p:spPr>
        <p:txBody>
          <a:bodyPr>
            <a:normAutofit/>
          </a:bodyPr>
          <a:lstStyle/>
          <a:p>
            <a:pPr lvl="0"/>
            <a:r>
              <a:rPr lang="en-US" sz="2600" dirty="0"/>
              <a:t>The core of KR’s assessments is our thorough interview process</a:t>
            </a:r>
          </a:p>
          <a:p>
            <a:pPr lvl="1"/>
            <a:r>
              <a:rPr lang="en-US" dirty="0"/>
              <a:t>When used properly, psychometric tests may be a useful complement to interviews</a:t>
            </a:r>
          </a:p>
          <a:p>
            <a:pPr lvl="1"/>
            <a:r>
              <a:rPr lang="en-US" dirty="0"/>
              <a:t>They are best used to ensure that core personality traits are consistent with the job requirements…</a:t>
            </a:r>
          </a:p>
          <a:p>
            <a:pPr lvl="1"/>
            <a:r>
              <a:rPr lang="en-US" dirty="0"/>
              <a:t>…and can be helpful to know how best to integrate the person into the organization</a:t>
            </a:r>
          </a:p>
          <a:p>
            <a:pPr lvl="1"/>
            <a:r>
              <a:rPr lang="en-US" u="sng" dirty="0">
                <a:uFill>
                  <a:solidFill>
                    <a:schemeClr val="accent1"/>
                  </a:solidFill>
                </a:uFill>
              </a:rPr>
              <a:t>Please note that there is no general acceptance that psychometric testing increases the chances of a successful hire</a:t>
            </a:r>
          </a:p>
          <a:p>
            <a:pPr>
              <a:buClr>
                <a:srgbClr val="00548F"/>
              </a:buClr>
            </a:pPr>
            <a:endParaRPr lang="en-US" dirty="0"/>
          </a:p>
          <a:p>
            <a:pPr lvl="0">
              <a:buClr>
                <a:srgbClr val="00548F"/>
              </a:buClr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54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How to position with our clients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06438" y="1294823"/>
            <a:ext cx="7980361" cy="4647293"/>
          </a:xfrm>
        </p:spPr>
        <p:txBody>
          <a:bodyPr>
            <a:normAutofit/>
          </a:bodyPr>
          <a:lstStyle/>
          <a:p>
            <a:pPr lvl="0"/>
            <a:r>
              <a:rPr lang="en-US" sz="2600"/>
              <a:t>KR </a:t>
            </a:r>
            <a:r>
              <a:rPr lang="en-US" sz="2600" dirty="0"/>
              <a:t>has thoroughly evaluated providers of this service</a:t>
            </a:r>
          </a:p>
          <a:p>
            <a:pPr lvl="1"/>
            <a:r>
              <a:rPr lang="en-US" dirty="0"/>
              <a:t>17 different providers in all</a:t>
            </a:r>
          </a:p>
          <a:p>
            <a:pPr lvl="1"/>
            <a:r>
              <a:rPr lang="en-US" dirty="0"/>
              <a:t>In a head-to-head comparison, Saville scored highest on all of KR’s evaluation criteria</a:t>
            </a:r>
          </a:p>
          <a:p>
            <a:pPr lvl="1"/>
            <a:r>
              <a:rPr lang="en-US" dirty="0"/>
              <a:t>Consequently, if the client wants us to perform psychometric tests and does not have its own preferred test, we recommend Saville.</a:t>
            </a:r>
          </a:p>
          <a:p>
            <a:pPr>
              <a:buClr>
                <a:srgbClr val="00548F"/>
              </a:buClr>
            </a:pPr>
            <a:endParaRPr lang="en-US" dirty="0"/>
          </a:p>
          <a:p>
            <a:pPr lvl="0">
              <a:buClr>
                <a:srgbClr val="00548F"/>
              </a:buClr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764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706438" y="364098"/>
            <a:ext cx="7985126" cy="6745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4200" baseline="0">
                <a:latin typeface="Calibri Light" panose="020F0302020204030204" pitchFamily="34" charset="0"/>
              </a:defRPr>
            </a:lvl1pPr>
          </a:lstStyle>
          <a:p>
            <a:r>
              <a:rPr lang="en-US" sz="4000" dirty="0">
                <a:latin typeface="+mj-lt"/>
              </a:rPr>
              <a:t>Psychometric Testing is not Assessment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idx="4294967295"/>
          </p:nvPr>
        </p:nvSpPr>
        <p:spPr>
          <a:xfrm>
            <a:off x="706438" y="1253361"/>
            <a:ext cx="7980361" cy="50609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/>
            </a:lvl1pPr>
            <a:lvl2pPr>
              <a:defRPr/>
            </a:lvl2pPr>
            <a:lvl3pPr>
              <a:defRPr baseline="0"/>
            </a:lvl3pPr>
          </a:lstStyle>
          <a:p>
            <a:pPr lvl="0"/>
            <a:r>
              <a:rPr lang="en-US" b="1" dirty="0"/>
              <a:t>What it purports to be:</a:t>
            </a:r>
          </a:p>
          <a:p>
            <a:pPr lvl="1"/>
            <a:r>
              <a:rPr lang="en-US" sz="1800" dirty="0"/>
              <a:t>A standard and scientific method of evaluation</a:t>
            </a:r>
          </a:p>
          <a:p>
            <a:pPr lvl="1"/>
            <a:r>
              <a:rPr lang="en-US" sz="1800" dirty="0"/>
              <a:t>Provides insight into how one works with others, handles stress, and copes with work demands</a:t>
            </a:r>
          </a:p>
          <a:p>
            <a:pPr lvl="1"/>
            <a:r>
              <a:rPr lang="en-US" sz="1800" dirty="0"/>
              <a:t>Objective, standardized, reliable, predictive and non-discriminatory</a:t>
            </a:r>
          </a:p>
          <a:p>
            <a:endParaRPr lang="en-US" b="1" dirty="0"/>
          </a:p>
          <a:p>
            <a:r>
              <a:rPr lang="en-US" b="1" dirty="0"/>
              <a:t>What it is not:</a:t>
            </a:r>
          </a:p>
          <a:p>
            <a:pPr lvl="1">
              <a:buClr>
                <a:srgbClr val="000000"/>
              </a:buClr>
            </a:pPr>
            <a:r>
              <a:rPr lang="en-US" sz="1800" dirty="0">
                <a:solidFill>
                  <a:srgbClr val="000000"/>
                </a:solidFill>
              </a:rPr>
              <a:t>Does not analyze emotional or psychological stability</a:t>
            </a:r>
          </a:p>
          <a:p>
            <a:pPr lvl="1">
              <a:buClr>
                <a:srgbClr val="000000"/>
              </a:buClr>
            </a:pPr>
            <a:r>
              <a:rPr lang="en-US" sz="1800" dirty="0">
                <a:solidFill>
                  <a:srgbClr val="000000"/>
                </a:solidFill>
              </a:rPr>
              <a:t>Does not guarantee the success of the candidate</a:t>
            </a:r>
          </a:p>
          <a:p>
            <a:pPr lvl="1">
              <a:buClr>
                <a:srgbClr val="000000"/>
              </a:buClr>
            </a:pPr>
            <a:r>
              <a:rPr lang="en-US" sz="1800" b="1" dirty="0">
                <a:solidFill>
                  <a:srgbClr val="000000"/>
                </a:solidFill>
              </a:rPr>
              <a:t>Does not replace a behavioral/competency interview assessment</a:t>
            </a:r>
          </a:p>
          <a:p>
            <a:pPr lvl="1">
              <a:buClr>
                <a:srgbClr val="000000"/>
              </a:buClr>
            </a:pPr>
            <a:r>
              <a:rPr lang="en-US" sz="1800" dirty="0">
                <a:solidFill>
                  <a:srgbClr val="000000"/>
                </a:solidFill>
              </a:rPr>
              <a:t>Should never be used as the sole reason for rejecting, or hiring, a candidate</a:t>
            </a:r>
          </a:p>
          <a:p>
            <a:pPr lvl="1">
              <a:buClr>
                <a:srgbClr val="000000"/>
              </a:buClr>
            </a:pPr>
            <a:r>
              <a:rPr lang="en-US" sz="1800" dirty="0">
                <a:solidFill>
                  <a:srgbClr val="000000"/>
                </a:solidFill>
              </a:rPr>
              <a:t>Psychometric tests are not broadly accepted as valid predictors of performance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693" y="6529073"/>
            <a:ext cx="1280160" cy="249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066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06438" y="1720850"/>
            <a:ext cx="7980361" cy="4063753"/>
          </a:xfrm>
        </p:spPr>
        <p:txBody>
          <a:bodyPr/>
          <a:lstStyle/>
          <a:p>
            <a:pPr algn="just"/>
            <a:r>
              <a:rPr lang="en-US" sz="2800" dirty="0"/>
              <a:t>“Organizations everywhere are looking for better ways to recruit and retain good quality people to drive effectiveness and performance in their business. </a:t>
            </a:r>
          </a:p>
          <a:p>
            <a:pPr algn="just"/>
            <a:r>
              <a:rPr lang="en-US" sz="2800" dirty="0"/>
              <a:t>Executive search firms are stepping up with an array of leadership assessment services that are starting to make massive strides in the field of predictive analytics.”  </a:t>
            </a:r>
          </a:p>
          <a:p>
            <a:pPr algn="just"/>
            <a:r>
              <a:rPr lang="en-US" sz="2800" dirty="0"/>
              <a:t>				 - </a:t>
            </a:r>
            <a:r>
              <a:rPr lang="en-US" dirty="0"/>
              <a:t>Hunt-Scanlon Media 10/2016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151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Why should we consider using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 fontScale="2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6438" y="1388505"/>
            <a:ext cx="753586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/>
              <a:t>Tests may bring a rigor and consistency to candidate evaluation that can be missing in the “traditional” executive search interview</a:t>
            </a:r>
          </a:p>
          <a:p>
            <a:pPr algn="just"/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Clients are asking for 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Over 80% of the Fortune 500 use them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Delivers insight into </a:t>
            </a:r>
            <a:r>
              <a:rPr lang="en-US" sz="2000" u="sng" dirty="0"/>
              <a:t>why</a:t>
            </a:r>
            <a:r>
              <a:rPr lang="en-US" sz="2000" dirty="0"/>
              <a:t>, not how, people behave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It can complement (but not replace) the evaluative/ competency-based/ behavioral interview assessment</a:t>
            </a:r>
          </a:p>
        </p:txBody>
      </p:sp>
    </p:spTree>
    <p:extLst>
      <p:ext uri="{BB962C8B-B14F-4D97-AF65-F5344CB8AC3E}">
        <p14:creationId xmlns:p14="http://schemas.microsoft.com/office/powerpoint/2010/main" val="899073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How Were Providers Evaluated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6438" y="1443456"/>
            <a:ext cx="778986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/>
              <a:t>Because the tests are being used to make hiring decisions, tests must: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/>
              <a:t>Produce accurate results based on standardized methods and statistical principles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/>
              <a:t>Be only one part of the selection process, and not be a “cut-off” criteria</a:t>
            </a:r>
          </a:p>
          <a:p>
            <a:pPr algn="just"/>
            <a:endParaRPr lang="en-US" sz="2400" dirty="0"/>
          </a:p>
          <a:p>
            <a:r>
              <a:rPr lang="en-US" sz="2400" dirty="0"/>
              <a:t>Factors deemed important to KR and our clients: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Provider’s methodology is recognized by industry as “gold standard” level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100% Online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Offered in multiple languages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Short and easy to administer and take the test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Reports are clear and easily understood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Evaluations have an executive leadership competency focus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584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Comparative Evaluation of Providers*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64015960"/>
              </p:ext>
            </p:extLst>
          </p:nvPr>
        </p:nvGraphicFramePr>
        <p:xfrm>
          <a:off x="706438" y="1746250"/>
          <a:ext cx="7980362" cy="3213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4253">
                  <a:extLst>
                    <a:ext uri="{9D8B030D-6E8A-4147-A177-3AD203B41FA5}">
                      <a16:colId xmlns:a16="http://schemas.microsoft.com/office/drawing/2014/main" val="2883672546"/>
                    </a:ext>
                  </a:extLst>
                </a:gridCol>
                <a:gridCol w="833409">
                  <a:extLst>
                    <a:ext uri="{9D8B030D-6E8A-4147-A177-3AD203B41FA5}">
                      <a16:colId xmlns:a16="http://schemas.microsoft.com/office/drawing/2014/main" val="3938242295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3421938939"/>
                    </a:ext>
                  </a:extLst>
                </a:gridCol>
                <a:gridCol w="713857">
                  <a:extLst>
                    <a:ext uri="{9D8B030D-6E8A-4147-A177-3AD203B41FA5}">
                      <a16:colId xmlns:a16="http://schemas.microsoft.com/office/drawing/2014/main" val="3129037597"/>
                    </a:ext>
                  </a:extLst>
                </a:gridCol>
                <a:gridCol w="1222316">
                  <a:extLst>
                    <a:ext uri="{9D8B030D-6E8A-4147-A177-3AD203B41FA5}">
                      <a16:colId xmlns:a16="http://schemas.microsoft.com/office/drawing/2014/main" val="2948666779"/>
                    </a:ext>
                  </a:extLst>
                </a:gridCol>
                <a:gridCol w="904009">
                  <a:extLst>
                    <a:ext uri="{9D8B030D-6E8A-4147-A177-3AD203B41FA5}">
                      <a16:colId xmlns:a16="http://schemas.microsoft.com/office/drawing/2014/main" val="1086289190"/>
                    </a:ext>
                  </a:extLst>
                </a:gridCol>
                <a:gridCol w="831273">
                  <a:extLst>
                    <a:ext uri="{9D8B030D-6E8A-4147-A177-3AD203B41FA5}">
                      <a16:colId xmlns:a16="http://schemas.microsoft.com/office/drawing/2014/main" val="2692819292"/>
                    </a:ext>
                  </a:extLst>
                </a:gridCol>
                <a:gridCol w="862445">
                  <a:extLst>
                    <a:ext uri="{9D8B030D-6E8A-4147-A177-3AD203B41FA5}">
                      <a16:colId xmlns:a16="http://schemas.microsoft.com/office/drawing/2014/main" val="30393809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Top</a:t>
                      </a:r>
                      <a:r>
                        <a:rPr lang="en-US" sz="1400" baseline="0" dirty="0"/>
                        <a:t> P</a:t>
                      </a:r>
                      <a:r>
                        <a:rPr lang="en-US" sz="1400" dirty="0"/>
                        <a:t>roviders Evaluated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Industry Recognized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Online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Multi-language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Multiple dimensions tested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Senior leadership focused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Easy</a:t>
                      </a:r>
                      <a:r>
                        <a:rPr lang="en-US" sz="1050" baseline="0" dirty="0"/>
                        <a:t> for Candidate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Easy for KR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378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Caliper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1923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Corporate Executive</a:t>
                      </a:r>
                      <a:r>
                        <a:rPr lang="en-US" sz="1600" baseline="0" dirty="0"/>
                        <a:t> Board/SHL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2634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DDI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74459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Hogan</a:t>
                      </a:r>
                      <a:r>
                        <a:rPr lang="en-US" sz="1600" baseline="0" dirty="0"/>
                        <a:t> Assessments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341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Predictive 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5489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Willis Towers Watson/Saville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80999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06438" y="5297668"/>
            <a:ext cx="6893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* A total of seventeen providers of psychometric tests were evaluated</a:t>
            </a:r>
          </a:p>
        </p:txBody>
      </p:sp>
    </p:spTree>
    <p:extLst>
      <p:ext uri="{BB962C8B-B14F-4D97-AF65-F5344CB8AC3E}">
        <p14:creationId xmlns:p14="http://schemas.microsoft.com/office/powerpoint/2010/main" val="1341060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Recommendation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6438" y="1386695"/>
            <a:ext cx="744696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One provider rose to the top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Willis Towers Watson/Saville Consulting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000" dirty="0"/>
          </a:p>
          <a:p>
            <a:r>
              <a:rPr lang="en-US" sz="2400" dirty="0"/>
              <a:t>WTW/Saville: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An industry recognized leader with a tested methodology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Easy to use for: Candidate (40”-45” online test) and KR (reporting layout)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Focused on assessing senior leadership competencies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/>
          </a:p>
          <a:p>
            <a:r>
              <a:rPr lang="en-US" sz="2400" dirty="0"/>
              <a:t>Search Industry Usage: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Offer this service as an option and pass the cost through to their clients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This is consistent with search industry practice.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4035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How it will work at KR?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6438" y="1450080"/>
            <a:ext cx="744696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KR will offer this as an additional service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An option on every search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At the client’s additional expense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Recommended usage for finalist candidates, similar to degree verifications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sz="2400" dirty="0"/>
              <a:t>Research Lead is the point of contact for test and report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All candidates take the same online test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Standard report is the Leadership Profile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Non-standard reports may be ordered at additional client expense</a:t>
            </a:r>
          </a:p>
          <a:p>
            <a:endParaRPr lang="en-US" sz="1000" dirty="0"/>
          </a:p>
          <a:p>
            <a:endParaRPr lang="en-US" sz="1200" dirty="0"/>
          </a:p>
          <a:p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385256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How it will work at KR?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6438" y="1532376"/>
            <a:ext cx="7446962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Quick turn-around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Candidate receives the test by email after KR orders 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Report is generated within a day of test completion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Interpretation follow-up call between KR and WTW/S dependent on schedules, but usually within days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sz="2400" dirty="0"/>
              <a:t>KR will request permission to share candidate results with our client, just as we currently do with background checks, and a copy of the report will be sent to the candidate</a:t>
            </a:r>
          </a:p>
          <a:p>
            <a:endParaRPr lang="en-US" sz="1000" dirty="0"/>
          </a:p>
          <a:p>
            <a:endParaRPr lang="en-US" sz="1200" dirty="0"/>
          </a:p>
          <a:p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6426807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nk">
  <a:themeElements>
    <a:clrScheme name="Kincannon and Reed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548F"/>
      </a:accent1>
      <a:accent2>
        <a:srgbClr val="699A44"/>
      </a:accent2>
      <a:accent3>
        <a:srgbClr val="AA4929"/>
      </a:accent3>
      <a:accent4>
        <a:srgbClr val="848577"/>
      </a:accent4>
      <a:accent5>
        <a:srgbClr val="000000"/>
      </a:accent5>
      <a:accent6>
        <a:srgbClr val="000000"/>
      </a:accent6>
      <a:hlink>
        <a:srgbClr val="0000FF"/>
      </a:hlink>
      <a:folHlink>
        <a:srgbClr val="800080"/>
      </a:folHlink>
    </a:clrScheme>
    <a:fontScheme name="Custom 2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6291</TotalTime>
  <Words>792</Words>
  <Application>Microsoft Office PowerPoint</Application>
  <PresentationFormat>On-screen Show (4:3)</PresentationFormat>
  <Paragraphs>150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blank</vt:lpstr>
      <vt:lpstr>Psychometric Testing</vt:lpstr>
      <vt:lpstr>Psychometric Testing is not Assessment</vt:lpstr>
      <vt:lpstr>PowerPoint Presentation</vt:lpstr>
      <vt:lpstr>Why should we consider using it?</vt:lpstr>
      <vt:lpstr>How Were Providers Evaluated</vt:lpstr>
      <vt:lpstr>Comparative Evaluation of Providers*</vt:lpstr>
      <vt:lpstr>Recommendation</vt:lpstr>
      <vt:lpstr>How it will work at KR?</vt:lpstr>
      <vt:lpstr>How it will work at KR?</vt:lpstr>
      <vt:lpstr>Sample Report*</vt:lpstr>
      <vt:lpstr>How to position with our clients </vt:lpstr>
      <vt:lpstr>How to position with our clients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MLaskoe</dc:creator>
  <cp:lastModifiedBy>jandre@krsearch.net</cp:lastModifiedBy>
  <cp:revision>65</cp:revision>
  <dcterms:created xsi:type="dcterms:W3CDTF">2016-09-28T15:43:17Z</dcterms:created>
  <dcterms:modified xsi:type="dcterms:W3CDTF">2016-10-27T18:46:11Z</dcterms:modified>
</cp:coreProperties>
</file>